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61" r:id="rId5"/>
    <p:sldId id="262" r:id="rId6"/>
    <p:sldId id="270" r:id="rId7"/>
    <p:sldId id="265" r:id="rId8"/>
    <p:sldId id="266" r:id="rId9"/>
    <p:sldId id="269" r:id="rId10"/>
    <p:sldId id="267" r:id="rId11"/>
    <p:sldId id="268" r:id="rId12"/>
    <p:sldId id="272" r:id="rId13"/>
    <p:sldId id="274" r:id="rId14"/>
    <p:sldId id="276" r:id="rId15"/>
    <p:sldId id="278" r:id="rId16"/>
    <p:sldId id="280" r:id="rId17"/>
    <p:sldId id="279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DEE4-0888-4FC7-A08C-DD34BE4CB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98DB1-46BC-4855-BE79-8E091BC2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18FA2-4242-4526-8AD4-EA03F99E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4CA38-59F1-4D82-BA05-F30B6830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6B928-5C0B-45A6-B5E8-480AFBAC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1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044B-F7D8-41F3-97B2-6C46A256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DDA73-CD46-4835-A36B-EE39850D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B1631-C419-4130-9679-2FBB6188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17D92-841E-4F08-8BF1-03D7BE20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22DEE-EE85-4E82-8631-C3CB2A47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F61D3A-EAAF-44E7-A1C1-6B2ED4248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A96C8-8B31-4C77-8002-417A634EA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4BD76-3FD8-4047-8A64-4FC863ACE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16E7-F6AC-47DD-AF2D-B9767DC4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D5159-B066-42E5-BD37-E8392B7B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5334-DDAA-4EEE-B787-5E044215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A21B-664D-4700-8741-55B22E6D2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DB559-C336-46ED-B078-A54D3B31A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367CF-BB32-44EA-91B9-50EA0A83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B8439-D92A-4D57-8806-22D9D6A6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1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55B-6636-4D07-BDDB-E4CC83F7F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6B3C2-4948-4879-BD3C-05C90BD34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B4F3-855E-43A0-9A9A-0514EDFD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1F4A3-70A1-4B5B-B336-9866E0FA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99B23-0716-4344-90EB-B30B1C65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D4131-CFB3-41B9-B9CE-88AEDB2C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547FE-250C-4480-9104-A7D036FBB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7408E-3680-4EF9-ABB2-B29D910EA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F9CD-1796-48C3-ADAD-7E8E8FE74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4D4D0-FBB4-40EE-B27D-A49ACB85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5D34E-4892-4635-AB4A-5769494B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4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29EA-576B-4FB1-9539-68BE0F60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C86F-AAB8-4D22-88E9-56252DE29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AAE56-45C0-4182-9A1E-3406B6024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40D4F-80B9-4623-94FD-2630F67A5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A2782-1F40-4A4E-B9DC-AF4B9D70F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ADE70E-AA17-4632-9932-23170F84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C9A0D-852B-4A95-AFEF-9EC5AF39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90C16-620D-45BB-926A-4DC604B0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E8DB-1772-4E77-AA37-40E2F3B7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3703C-8535-4FBA-8574-7502C50F7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EAB76-3589-40F2-8BDE-AEA6E3554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FFE33-9544-4E51-8747-0E2D3A7B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1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13CA9-3174-423F-85CE-D5A03BFD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5109C5-88B1-4E08-B94F-CC3B17CFF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F3523-7695-4765-9E12-034048D8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4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EA7A-49D4-4471-BC3F-ED599C31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6FF4-07F3-4627-9779-F599E725B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8ED2D-202E-4268-8F5B-04230491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8C7B3-56BB-48A1-8EF2-A0308699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DBBE3-D528-4FD5-A11C-FC4FD7C45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CEB9E-393A-4D03-9413-E72FD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CEA6-0C38-4087-8E76-9EDB4CAB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AEDB9A-D053-4E81-AC08-A81D083C1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6C64D-9668-44F2-BF6B-9C4117AD3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F4F21-91F6-43DB-87F8-D7ED6725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74695-B1F9-4242-B005-634C3492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6B842-569A-4593-ADA6-22268489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8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27B00-492B-4035-A957-32610BD3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C422A-1118-4F1F-8034-004C16F5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0369D-2C0B-4110-A0BF-4E9D4012A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10962-B619-42D8-9C1E-4DC350ADB9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A5509-08FE-4F88-B8F6-8B23799BF0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C5714-09B3-4D61-9B00-5F487A19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C0125-1F23-41B6-89D9-846AD666A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nchs/nhis/2019nhis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6D6D-C444-4CB4-A1A0-3686524B4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601" y="1122363"/>
            <a:ext cx="979593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the USA’s 2019 </a:t>
            </a:r>
            <a:br>
              <a:rPr lang="en-US" dirty="0"/>
            </a:br>
            <a:r>
              <a:rPr lang="en-US" dirty="0"/>
              <a:t>National Health Interview Survey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4E0C7-1A94-4E86-ADED-CC621F81A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Fouad Yared, 12/3/20</a:t>
            </a:r>
          </a:p>
        </p:txBody>
      </p:sp>
    </p:spTree>
    <p:extLst>
      <p:ext uri="{BB962C8B-B14F-4D97-AF65-F5344CB8AC3E}">
        <p14:creationId xmlns:p14="http://schemas.microsoft.com/office/powerpoint/2010/main" val="237992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207C-93C0-4527-AACD-559DEA99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size, response rates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0CECA-4B46-4978-91CD-C65AD9E38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9C170-85AD-4B0D-AC55-EDEDC4CFB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35,404 Households</a:t>
            </a:r>
          </a:p>
          <a:p>
            <a:pPr lvl="1"/>
            <a:r>
              <a:rPr lang="en-US" sz="1600" dirty="0"/>
              <a:t>Completed a household roster</a:t>
            </a:r>
          </a:p>
          <a:p>
            <a:r>
              <a:rPr lang="en-US" sz="1800" dirty="0"/>
              <a:t>33,138 Households</a:t>
            </a:r>
          </a:p>
          <a:p>
            <a:pPr lvl="1"/>
            <a:r>
              <a:rPr lang="en-US" sz="1600" dirty="0"/>
              <a:t>Completed household roster and substantial portion of family interview</a:t>
            </a:r>
          </a:p>
          <a:p>
            <a:r>
              <a:rPr lang="en-US" sz="1800" dirty="0"/>
              <a:t>31,997 Sample Adult surveys</a:t>
            </a:r>
          </a:p>
          <a:p>
            <a:pPr lvl="1"/>
            <a:r>
              <a:rPr lang="en-US" sz="1400" dirty="0"/>
              <a:t>35,365 eligible sample adults from HH with completed roster</a:t>
            </a:r>
          </a:p>
          <a:p>
            <a:r>
              <a:rPr lang="en-US" sz="1800" dirty="0"/>
              <a:t>9,193 Sample Children surveys</a:t>
            </a:r>
          </a:p>
          <a:p>
            <a:pPr lvl="1"/>
            <a:r>
              <a:rPr lang="en-US" sz="1400" dirty="0"/>
              <a:t>10,155 eligible sample children from HH with completed roster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CAE03-833F-413F-8825-C1F454242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Response Rates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3323-0146-4FC8-B336-FD16E01ED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249333" cy="368458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Household roster completion 65.3%</a:t>
            </a:r>
          </a:p>
          <a:p>
            <a:pPr lvl="1"/>
            <a:r>
              <a:rPr lang="en-US" sz="1600" dirty="0"/>
              <a:t>35,404/54,231 = 65.3%</a:t>
            </a:r>
            <a:endParaRPr lang="en-US" sz="1800" dirty="0"/>
          </a:p>
          <a:p>
            <a:r>
              <a:rPr lang="en-US" sz="1800" dirty="0"/>
              <a:t>Household Response Rate 61.1%</a:t>
            </a:r>
          </a:p>
          <a:p>
            <a:pPr lvl="1"/>
            <a:r>
              <a:rPr lang="en-US" sz="1600" dirty="0"/>
              <a:t>31,138/54,231 = 61.1%</a:t>
            </a:r>
          </a:p>
          <a:p>
            <a:r>
              <a:rPr lang="en-US" sz="1800" dirty="0"/>
              <a:t>Final Sample Adult Response Rate 59.1%</a:t>
            </a:r>
          </a:p>
          <a:p>
            <a:pPr lvl="1"/>
            <a:r>
              <a:rPr lang="en-US" sz="1600" dirty="0"/>
              <a:t>31,997/35,365 * 65.3% completed household rosters</a:t>
            </a:r>
          </a:p>
          <a:p>
            <a:r>
              <a:rPr lang="en-US" sz="1800" dirty="0"/>
              <a:t>Final Sample Child Response Rate 59.1%</a:t>
            </a:r>
          </a:p>
          <a:p>
            <a:pPr lvl="1"/>
            <a:r>
              <a:rPr lang="en-US" sz="1600" dirty="0"/>
              <a:t>9,193/10,155 * 65.3% completed household rosters</a:t>
            </a:r>
          </a:p>
          <a:p>
            <a:pPr lvl="1"/>
            <a:endParaRPr lang="en-US" sz="1600" dirty="0"/>
          </a:p>
          <a:p>
            <a:r>
              <a:rPr lang="en-US" sz="1800" dirty="0"/>
              <a:t>It’s unclear if there were any methods used to reduce nonresponse, aside from sending an Advance Letter.</a:t>
            </a:r>
          </a:p>
          <a:p>
            <a:pPr lvl="1"/>
            <a:r>
              <a:rPr lang="en-US" sz="1600" dirty="0"/>
              <a:t>NHIS Documentation did not mention specifics</a:t>
            </a:r>
          </a:p>
          <a:p>
            <a:pPr lvl="1"/>
            <a:r>
              <a:rPr lang="en-US" sz="1600" dirty="0"/>
              <a:t>Incentives were not mentioned either</a:t>
            </a:r>
          </a:p>
        </p:txBody>
      </p:sp>
    </p:spTree>
    <p:extLst>
      <p:ext uri="{BB962C8B-B14F-4D97-AF65-F5344CB8AC3E}">
        <p14:creationId xmlns:p14="http://schemas.microsoft.com/office/powerpoint/2010/main" val="140895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0585-6355-440C-858B-79A6A2DC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weights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75D88-EFA8-4CD9-931C-0F9E339A7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E3422-9AAF-45CA-AFE5-EC6A9FFE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4"/>
            <a:ext cx="5157788" cy="4217458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Base weight</a:t>
            </a:r>
          </a:p>
          <a:p>
            <a:pPr lvl="1"/>
            <a:r>
              <a:rPr lang="en-US" sz="1400" dirty="0"/>
              <a:t>inverse of probability of being in the sample (inclusion probability)</a:t>
            </a:r>
          </a:p>
          <a:p>
            <a:r>
              <a:rPr lang="en-US" sz="1600" dirty="0"/>
              <a:t>Adjusted for non-response </a:t>
            </a:r>
          </a:p>
          <a:p>
            <a:pPr lvl="1"/>
            <a:r>
              <a:rPr lang="en-US" sz="1400" dirty="0"/>
              <a:t>Different response rates among different household and person-level subgroups</a:t>
            </a:r>
          </a:p>
          <a:p>
            <a:r>
              <a:rPr lang="en-US" sz="1600" dirty="0"/>
              <a:t>Change in approach</a:t>
            </a:r>
          </a:p>
          <a:p>
            <a:pPr lvl="1"/>
            <a:r>
              <a:rPr lang="en-US" sz="1400" dirty="0"/>
              <a:t>1997-2018: based on geography</a:t>
            </a:r>
          </a:p>
          <a:p>
            <a:pPr lvl="2"/>
            <a:r>
              <a:rPr lang="en-US" sz="1400" dirty="0"/>
              <a:t>Post-stratification: sum of weights equaled age, sex, race/eth and overall totals</a:t>
            </a:r>
          </a:p>
          <a:p>
            <a:pPr lvl="1"/>
            <a:r>
              <a:rPr lang="en-US" sz="1400" dirty="0"/>
              <a:t>2019: multilevel logistic regression</a:t>
            </a:r>
          </a:p>
          <a:p>
            <a:pPr lvl="2"/>
            <a:r>
              <a:rPr lang="en-US" sz="1400" dirty="0"/>
              <a:t>Outcome: Households split into quintiles based on response propensities. </a:t>
            </a:r>
            <a:r>
              <a:rPr lang="en-US" sz="1400" b="1" dirty="0"/>
              <a:t>Predictors: related to response rates, health outcomes</a:t>
            </a:r>
          </a:p>
          <a:p>
            <a:pPr lvl="3"/>
            <a:r>
              <a:rPr lang="en-US" sz="1400" dirty="0"/>
              <a:t>Weight: 1/(median response propensity for quintile). Capped at 2.5</a:t>
            </a:r>
          </a:p>
          <a:p>
            <a:pPr lvl="3"/>
            <a:r>
              <a:rPr lang="en-US" sz="1400" dirty="0"/>
              <a:t>Covariates, cap to be reviewed annually</a:t>
            </a:r>
          </a:p>
          <a:p>
            <a:pPr lvl="2"/>
            <a:r>
              <a:rPr lang="en-US" sz="1400" dirty="0"/>
              <a:t>Raking used instead of post-stratification for sum of weights. Able to handle more variables. </a:t>
            </a:r>
          </a:p>
          <a:p>
            <a:pPr lvl="3"/>
            <a:r>
              <a:rPr lang="en-US" sz="1400" dirty="0"/>
              <a:t>Added: EDU attainment, census division, MSA</a:t>
            </a:r>
          </a:p>
          <a:p>
            <a:pPr lvl="2"/>
            <a:r>
              <a:rPr lang="en-US" sz="1400" dirty="0"/>
              <a:t>Multiplied by Adult or Child inclusion probability in HH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4DA04-75B0-4BCB-A0E9-1F82776C4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Adult, Sample Child weights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2D6C1-89CE-46DB-9807-127268D81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21745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WTIA_A, WTIA_C</a:t>
            </a:r>
          </a:p>
          <a:p>
            <a:pPr lvl="1"/>
            <a:r>
              <a:rPr lang="en-US" sz="1400" dirty="0"/>
              <a:t>Interim: Annual, Before Post-Stratification (Raking) Calibration</a:t>
            </a:r>
          </a:p>
          <a:p>
            <a:r>
              <a:rPr lang="en-US" sz="1600" dirty="0"/>
              <a:t>WTFA_A, WTFA_C</a:t>
            </a:r>
          </a:p>
          <a:p>
            <a:pPr lvl="1"/>
            <a:r>
              <a:rPr lang="en-US" sz="1400" dirty="0"/>
              <a:t>Final: Annual, After Calibration</a:t>
            </a:r>
          </a:p>
          <a:p>
            <a:pPr lvl="1"/>
            <a:r>
              <a:rPr lang="en-US" sz="1400" dirty="0"/>
              <a:t>(public use data file includes pseudo strata and pseudo PSUs)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BBE54-1B5E-43D5-88C7-BDE39F9F2C72}"/>
              </a:ext>
            </a:extLst>
          </p:cNvPr>
          <p:cNvSpPr txBox="1"/>
          <p:nvPr/>
        </p:nvSpPr>
        <p:spPr>
          <a:xfrm>
            <a:off x="6299200" y="4992170"/>
            <a:ext cx="5568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&lt;- The multilevel logistic regression (not covered in class) and the raking methodology were noteworthy design and calculation features. </a:t>
            </a:r>
          </a:p>
        </p:txBody>
      </p:sp>
    </p:spTree>
    <p:extLst>
      <p:ext uri="{BB962C8B-B14F-4D97-AF65-F5344CB8AC3E}">
        <p14:creationId xmlns:p14="http://schemas.microsoft.com/office/powerpoint/2010/main" val="237219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0C03-08E9-4C06-81B5-FDC43A21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Calculating: Insurance Coverage Rates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C9DF6-C5D6-49FF-BD76-4C9B7A736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AA11A-C6F9-480E-AD4D-2B5E66CAF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354639" cy="368458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Overall, national figures: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sz="2600" dirty="0"/>
          </a:p>
          <a:p>
            <a:pPr lvl="1"/>
            <a:r>
              <a:rPr lang="en-US" sz="2600" dirty="0"/>
              <a:t>95% CIs: </a:t>
            </a:r>
          </a:p>
          <a:p>
            <a:pPr lvl="2"/>
            <a:r>
              <a:rPr lang="en-US" sz="1900" dirty="0"/>
              <a:t>Insured 87.4-89%</a:t>
            </a:r>
          </a:p>
          <a:p>
            <a:pPr lvl="2"/>
            <a:r>
              <a:rPr lang="en-US" sz="1900" dirty="0"/>
              <a:t>Uninsured 11-12%</a:t>
            </a:r>
          </a:p>
          <a:p>
            <a:pPr lvl="2"/>
            <a:r>
              <a:rPr lang="en-US" sz="1900" dirty="0"/>
              <a:t>Don’t know 0.2-Undetermined %</a:t>
            </a:r>
          </a:p>
          <a:p>
            <a:pPr lvl="1"/>
            <a:r>
              <a:rPr lang="en-US" sz="1900" dirty="0"/>
              <a:t>Unweighted frequencies are</a:t>
            </a:r>
          </a:p>
          <a:p>
            <a:pPr lvl="2"/>
            <a:r>
              <a:rPr lang="en-US" sz="1900" dirty="0"/>
              <a:t>Insured 90.68%</a:t>
            </a:r>
          </a:p>
          <a:p>
            <a:pPr lvl="2"/>
            <a:r>
              <a:rPr lang="en-US" sz="1900" dirty="0"/>
              <a:t>Uninsured 9.02%</a:t>
            </a:r>
          </a:p>
          <a:p>
            <a:pPr lvl="2"/>
            <a:r>
              <a:rPr lang="en-US" sz="1900" dirty="0"/>
              <a:t>Don’t know 0.30%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4B22A-3EB3-4396-B3C8-FE1A8F2AA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By Age, Income Group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9B257D-FE61-4CCE-A919-242DF66A41A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94427" y="2614612"/>
            <a:ext cx="4752975" cy="19050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91FA39-D6D6-4B5E-B56E-975E2019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7" y="4659813"/>
            <a:ext cx="5657850" cy="2085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D127A1-5F8D-4002-B2F8-DA90DA56A5CF}"/>
              </a:ext>
            </a:extLst>
          </p:cNvPr>
          <p:cNvSpPr txBox="1"/>
          <p:nvPr/>
        </p:nvSpPr>
        <p:spPr>
          <a:xfrm>
            <a:off x="339723" y="6054413"/>
            <a:ext cx="467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Percentages used along with final weights</a:t>
            </a:r>
          </a:p>
          <a:p>
            <a:r>
              <a:rPr lang="en-US" dirty="0"/>
              <a:t>for ease of interpretability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97E26B-8B1E-4086-9011-C9B04127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43" y="3107239"/>
            <a:ext cx="4727557" cy="14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39AE-F727-41FC-82B9-2AF72076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rates by Age and Income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0F052-55E7-4E60-994D-093361B9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68" y="1903813"/>
            <a:ext cx="5710935" cy="2054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BCC34-EE0D-4C1F-B0FD-7813274B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7" y="1903813"/>
            <a:ext cx="5710935" cy="2061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D3A85C-1FB3-45A3-8514-CA376574E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7" y="4178329"/>
            <a:ext cx="5710935" cy="2103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53CBCF-3D0B-47B0-9093-53A6F6E098B2}"/>
              </a:ext>
            </a:extLst>
          </p:cNvPr>
          <p:cNvSpPr txBox="1"/>
          <p:nvPr/>
        </p:nvSpPr>
        <p:spPr>
          <a:xfrm>
            <a:off x="6234422" y="4352754"/>
            <a:ext cx="5827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*Medicaid income cap varies by state and household size. Likely worth further disaggregating lowest income groups. </a:t>
            </a:r>
          </a:p>
          <a:p>
            <a:r>
              <a:rPr lang="en-US" dirty="0"/>
              <a:t>Many youth may be on parent’s insurance plan until age 26.</a:t>
            </a:r>
          </a:p>
          <a:p>
            <a:endParaRPr lang="en-US" dirty="0"/>
          </a:p>
          <a:p>
            <a:r>
              <a:rPr lang="en-US" dirty="0"/>
              <a:t>Other categorical variables: sex, race (with and without Hispanic ethnicity), educational attainment</a:t>
            </a:r>
          </a:p>
        </p:txBody>
      </p:sp>
    </p:spTree>
    <p:extLst>
      <p:ext uri="{BB962C8B-B14F-4D97-AF65-F5344CB8AC3E}">
        <p14:creationId xmlns:p14="http://schemas.microsoft.com/office/powerpoint/2010/main" val="2575808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40DD-CBCF-4B65-88E4-EFFD03E4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Coverage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AC93F-13FB-40D6-85C2-A5FED99DB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Adults 18-64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A5EB9A-B53E-4A7C-B7EB-A48A261F3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For Adults 65 or older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4A9D0E-4389-4442-8874-6F5F8E1226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6456" y="3285331"/>
            <a:ext cx="5124450" cy="21240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A9B98C-2B87-4217-AE7C-990410283C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20685"/>
            <a:ext cx="5183188" cy="30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3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BE0E-637D-43DF-8ED5-9ECFEE6E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Annual Premiums (Private Insurance)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38912-A0BC-49BA-A84F-2ED83D55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462485"/>
            <a:ext cx="2705100" cy="1590675"/>
          </a:xfrm>
          <a:prstGeom prst="rect">
            <a:avLst/>
          </a:prstGeom>
        </p:spPr>
      </p:pic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9A1859F3-3DAA-4FEA-9E48-37E9BB2B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3248025"/>
            <a:ext cx="2952750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309FBC-EA9B-41D7-A459-CABE2F73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584" y="1462485"/>
            <a:ext cx="3784156" cy="4277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BBF17-ECCB-4EF4-9CCF-4FB77796E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751" y="1802389"/>
            <a:ext cx="1145231" cy="864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C0F27-5BC6-403F-92CF-86469CB15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417" y="1462485"/>
            <a:ext cx="3784155" cy="4277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EF11C-AF2E-4602-A63A-EB5FD911001E}"/>
              </a:ext>
            </a:extLst>
          </p:cNvPr>
          <p:cNvSpPr txBox="1"/>
          <p:nvPr/>
        </p:nvSpPr>
        <p:spPr>
          <a:xfrm>
            <a:off x="6096000" y="6059269"/>
            <a:ext cx="5223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does not include Adults without Coverage. </a:t>
            </a:r>
          </a:p>
          <a:p>
            <a:r>
              <a:rPr lang="en-US" dirty="0"/>
              <a:t>Worth looking into very high Annual Premiums.</a:t>
            </a:r>
          </a:p>
        </p:txBody>
      </p:sp>
    </p:spTree>
    <p:extLst>
      <p:ext uri="{BB962C8B-B14F-4D97-AF65-F5344CB8AC3E}">
        <p14:creationId xmlns:p14="http://schemas.microsoft.com/office/powerpoint/2010/main" val="3028766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309FBC-EA9B-41D7-A459-CABE2F73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33" y="18155"/>
            <a:ext cx="6050384" cy="6839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65BE0E-637D-43DF-8ED5-9ECFEE6E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466" y="993547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38912-A0BC-49BA-A84F-2ED83D55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1462485"/>
            <a:ext cx="2705100" cy="1590675"/>
          </a:xfrm>
          <a:prstGeom prst="rect">
            <a:avLst/>
          </a:prstGeom>
        </p:spPr>
      </p:pic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9A1859F3-3DAA-4FEA-9E48-37E9BB2B8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3248025"/>
            <a:ext cx="2952750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BBF17-ECCB-4EF4-9CCF-4FB77796E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769" y="597874"/>
            <a:ext cx="2034165" cy="1535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EF11C-AF2E-4602-A63A-EB5FD911001E}"/>
              </a:ext>
            </a:extLst>
          </p:cNvPr>
          <p:cNvSpPr txBox="1"/>
          <p:nvPr/>
        </p:nvSpPr>
        <p:spPr>
          <a:xfrm>
            <a:off x="4055533" y="8556936"/>
            <a:ext cx="5223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does not include Adults without Coverage. </a:t>
            </a:r>
          </a:p>
          <a:p>
            <a:r>
              <a:rPr lang="en-US" dirty="0"/>
              <a:t>Worth looking into very high Annual Premiums.</a:t>
            </a:r>
          </a:p>
        </p:txBody>
      </p:sp>
    </p:spTree>
    <p:extLst>
      <p:ext uri="{BB962C8B-B14F-4D97-AF65-F5344CB8AC3E}">
        <p14:creationId xmlns:p14="http://schemas.microsoft.com/office/powerpoint/2010/main" val="287712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BD7A-3515-472D-BAD6-C408C7DC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Deductibles of Private Health Care Plans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51097-B620-450E-A069-C7185BBD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6781"/>
            <a:ext cx="5105400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442778-3B77-4C55-B346-CBA8F652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3975098"/>
            <a:ext cx="5095875" cy="1933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420FA-F1AE-4D55-8A01-AB31383E4DD3}"/>
              </a:ext>
            </a:extLst>
          </p:cNvPr>
          <p:cNvSpPr txBox="1"/>
          <p:nvPr/>
        </p:nvSpPr>
        <p:spPr>
          <a:xfrm>
            <a:off x="6095999" y="3222533"/>
            <a:ext cx="5926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table: Universe includes those with Private Plan</a:t>
            </a:r>
          </a:p>
          <a:p>
            <a:r>
              <a:rPr lang="en-US" dirty="0"/>
              <a:t>Bottom table: Universe includes only those with a deductible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deductible varies based on the number of people in household. Deductible threshold for one person is $1,350 and for two or more people it’s $2,700.</a:t>
            </a:r>
          </a:p>
          <a:p>
            <a:r>
              <a:rPr lang="en-US" dirty="0"/>
              <a:t>Differences due to rounding.</a:t>
            </a:r>
          </a:p>
        </p:txBody>
      </p:sp>
    </p:spTree>
    <p:extLst>
      <p:ext uri="{BB962C8B-B14F-4D97-AF65-F5344CB8AC3E}">
        <p14:creationId xmlns:p14="http://schemas.microsoft.com/office/powerpoint/2010/main" val="88298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F22B-4B6D-4B6F-845D-96040F4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57A5-4259-4C3B-86B5-7529A3E7B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2500" cy="4351338"/>
          </a:xfrm>
        </p:spPr>
        <p:txBody>
          <a:bodyPr/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National Center for Health Statistics. National Health Interview Survey, 2019. Public-use data file and documentation. https://www.cdc.gov/nchs/nhis/data-questionnaires-documentation.htm. 2020. </a:t>
            </a:r>
          </a:p>
          <a:p>
            <a:pPr lvl="1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to public data, documentation: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https://www.cdc.gov/nchs/nhis/2019nhis.htm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4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3E2C-A496-4526-A4AA-9083BC46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6D03-6DBF-49EE-A5DE-FF3DBB2A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Overview, purpose</a:t>
            </a:r>
          </a:p>
          <a:p>
            <a:r>
              <a:rPr lang="en-US" dirty="0"/>
              <a:t>Survey design: Target population, Sampling plan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Surveys administered</a:t>
            </a:r>
          </a:p>
          <a:p>
            <a:r>
              <a:rPr lang="en-US" dirty="0"/>
              <a:t>Question Topics: In 2019, Future Years</a:t>
            </a:r>
          </a:p>
          <a:p>
            <a:r>
              <a:rPr lang="en-US" dirty="0"/>
              <a:t>Sample size, response rates</a:t>
            </a:r>
          </a:p>
          <a:p>
            <a:r>
              <a:rPr lang="en-US" dirty="0"/>
              <a:t>Survey weights</a:t>
            </a:r>
          </a:p>
          <a:p>
            <a:r>
              <a:rPr lang="en-US" dirty="0"/>
              <a:t>Calculations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AE1B4-159A-4375-BF9C-C80D26AB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329" y="3033131"/>
            <a:ext cx="4294471" cy="28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6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F760-0FC4-4D1D-91AC-C2810183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National Health Interview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7C330-7D87-4122-8E81-3EB0707E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826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Annual survey conducted by Census workers since 1957</a:t>
            </a:r>
          </a:p>
          <a:p>
            <a:r>
              <a:rPr lang="en-US" sz="2400" dirty="0"/>
              <a:t>Purpose: Main source of health information on US population</a:t>
            </a:r>
          </a:p>
          <a:p>
            <a:pPr lvl="1"/>
            <a:r>
              <a:rPr lang="en-US" sz="2000" dirty="0"/>
              <a:t>Focuses on the civilian, noninstitutionalized population</a:t>
            </a:r>
          </a:p>
          <a:p>
            <a:pPr lvl="1"/>
            <a:r>
              <a:rPr lang="en-US" sz="2000" dirty="0"/>
              <a:t>Inquires about the “amount, distribution, and effects of illness and disability in the United States”</a:t>
            </a:r>
            <a:r>
              <a:rPr lang="en-US" sz="2000" baseline="30000" dirty="0"/>
              <a:t>1</a:t>
            </a:r>
          </a:p>
          <a:p>
            <a:pPr lvl="2"/>
            <a:r>
              <a:rPr lang="en-US" sz="1800" dirty="0"/>
              <a:t>Department of Health and Human Services uses it to monitor trends</a:t>
            </a:r>
          </a:p>
          <a:p>
            <a:pPr lvl="2"/>
            <a:r>
              <a:rPr lang="en-US" sz="1800" dirty="0"/>
              <a:t>Public health researchers use it to learn about access to health care, evaluate Federal health programs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algn="l"/>
            <a:r>
              <a:rPr lang="en-US" sz="1400" dirty="0"/>
              <a:t>1: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National Center for Health Statistics. Survey Description, National Health Interview Survey, 2019. Hyattsville, Maryland. 2020.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8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18FD-8772-4378-8A44-0D52ED36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design: Target population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871DE-6E9B-4006-B47C-7CCE8CB12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Included in Universe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E5261-B2F1-425C-BC7C-D7B6BA4F8F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Household residents</a:t>
            </a:r>
          </a:p>
          <a:p>
            <a:r>
              <a:rPr lang="en-US" sz="2400" dirty="0"/>
              <a:t>Persons in “Noninstitutional group quarters”</a:t>
            </a:r>
          </a:p>
          <a:p>
            <a:pPr lvl="1"/>
            <a:r>
              <a:rPr lang="en-US" sz="2000" dirty="0"/>
              <a:t>homeless shelters, rooming houses, and group homes</a:t>
            </a:r>
          </a:p>
          <a:p>
            <a:pPr lvl="1"/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63026-F261-49B7-BE74-0D5C36965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Excluded from Universe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1762E-E127-4EB6-8257-01EDEA568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875868" cy="3684588"/>
          </a:xfrm>
        </p:spPr>
        <p:txBody>
          <a:bodyPr>
            <a:normAutofit/>
          </a:bodyPr>
          <a:lstStyle/>
          <a:p>
            <a:r>
              <a:rPr lang="en-US" sz="2400" dirty="0"/>
              <a:t>Persons with no fixed household address</a:t>
            </a:r>
          </a:p>
          <a:p>
            <a:r>
              <a:rPr lang="en-US" sz="2400" dirty="0"/>
              <a:t>Active-duty military personnel and civilians on military bases</a:t>
            </a:r>
          </a:p>
          <a:p>
            <a:r>
              <a:rPr lang="en-US" sz="2400" dirty="0"/>
              <a:t>Persons in long-term care institutions</a:t>
            </a:r>
          </a:p>
          <a:p>
            <a:pPr lvl="1"/>
            <a:r>
              <a:rPr lang="en-US" sz="2000" dirty="0"/>
              <a:t>Nursing homes, hospitals for ill/disabled</a:t>
            </a:r>
          </a:p>
          <a:p>
            <a:r>
              <a:rPr lang="en-US" sz="2400" dirty="0"/>
              <a:t>Persons in correctional facilities</a:t>
            </a:r>
          </a:p>
          <a:p>
            <a:pPr lvl="1"/>
            <a:r>
              <a:rPr lang="en-US" sz="2000" dirty="0"/>
              <a:t>Jails, prisons, juvenile detention, halfway houses</a:t>
            </a:r>
          </a:p>
          <a:p>
            <a:r>
              <a:rPr lang="en-US" sz="2400" dirty="0"/>
              <a:t>US nationals living in foreign countries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A503A-2684-4B39-BAE8-1E49C48D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7" y="4389734"/>
            <a:ext cx="4884468" cy="21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5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13AF-DA27-4E84-B12E-FBE2A4D1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design: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4FAA7-9AB3-47E5-9071-5594DE821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Sampling plan, Sampling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26EEC-B402-458E-9944-FC29C5DB2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307009" cy="4225925"/>
          </a:xfrm>
        </p:spPr>
        <p:txBody>
          <a:bodyPr>
            <a:noAutofit/>
          </a:bodyPr>
          <a:lstStyle/>
          <a:p>
            <a:r>
              <a:rPr lang="en-US" sz="1600" dirty="0"/>
              <a:t>Redesigned after every decennial census. 2010 Census used for 2016-2025 NHIS</a:t>
            </a:r>
          </a:p>
          <a:p>
            <a:r>
              <a:rPr lang="en-US" sz="1600" dirty="0"/>
              <a:t>Split the US into 1,689 geographic areas</a:t>
            </a:r>
          </a:p>
          <a:p>
            <a:pPr lvl="1"/>
            <a:r>
              <a:rPr lang="en-US" sz="1300" dirty="0"/>
              <a:t>Counties, county equivalents, or groups of counties. Usually contiguous, always within states.</a:t>
            </a:r>
          </a:p>
          <a:p>
            <a:r>
              <a:rPr lang="en-US" sz="1600" dirty="0"/>
              <a:t>Divide areas in two strata based on density (urban vs rural)</a:t>
            </a:r>
          </a:p>
          <a:p>
            <a:pPr lvl="1"/>
            <a:r>
              <a:rPr lang="en-US" sz="1300" dirty="0"/>
              <a:t>Areas in some states only have one stratum</a:t>
            </a:r>
          </a:p>
          <a:p>
            <a:r>
              <a:rPr lang="en-US" sz="1600" dirty="0"/>
              <a:t>Clusters of addresses are found within each stratum</a:t>
            </a:r>
          </a:p>
          <a:p>
            <a:pPr lvl="1"/>
            <a:r>
              <a:rPr lang="en-US" sz="1300" dirty="0"/>
              <a:t>1st PSU: Each cluster </a:t>
            </a:r>
            <a:r>
              <a:rPr lang="en-US" sz="1300" b="1" dirty="0"/>
              <a:t>systematically</a:t>
            </a:r>
            <a:r>
              <a:rPr lang="en-US" sz="1300" dirty="0"/>
              <a:t> selected from each stratum</a:t>
            </a:r>
          </a:p>
          <a:p>
            <a:pPr lvl="2"/>
            <a:r>
              <a:rPr lang="en-US" sz="1300" dirty="0"/>
              <a:t>Clusters within geo areas; ~2,500 addresses per cluster</a:t>
            </a:r>
          </a:p>
          <a:p>
            <a:pPr lvl="1"/>
            <a:r>
              <a:rPr lang="en-US" sz="1300" dirty="0"/>
              <a:t>Number of clusters chosen is </a:t>
            </a:r>
            <a:r>
              <a:rPr lang="en-US" sz="1300" b="1" dirty="0"/>
              <a:t>proportional</a:t>
            </a:r>
            <a:r>
              <a:rPr lang="en-US" sz="1300" dirty="0"/>
              <a:t> to the size of the strata</a:t>
            </a:r>
          </a:p>
          <a:p>
            <a:pPr lvl="2"/>
            <a:r>
              <a:rPr lang="en-US" sz="1300" dirty="0"/>
              <a:t>Exception: more clusters chosen in 10 least populous states, D.C. to get minimum number of addresses</a:t>
            </a:r>
          </a:p>
          <a:p>
            <a:pPr lvl="1"/>
            <a:r>
              <a:rPr lang="en-US" sz="1300" dirty="0"/>
              <a:t>2</a:t>
            </a:r>
            <a:r>
              <a:rPr lang="en-US" sz="1300" baseline="30000" dirty="0"/>
              <a:t>nd</a:t>
            </a:r>
            <a:r>
              <a:rPr lang="en-US" sz="1300" dirty="0"/>
              <a:t> PSU: Addresses sampled within clusters (details not mentioned)</a:t>
            </a:r>
          </a:p>
          <a:p>
            <a:pPr lvl="1"/>
            <a:r>
              <a:rPr lang="en-US" sz="1300" dirty="0"/>
              <a:t>Commercial address lists used, some areas did not include all eligible household addresses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B36AE-1DD2-428D-BBAA-4F728B61E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Final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7476EA-6E78-4A49-BF59-851000E14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157787" cy="4225924"/>
          </a:xfrm>
        </p:spPr>
        <p:txBody>
          <a:bodyPr>
            <a:normAutofit/>
          </a:bodyPr>
          <a:lstStyle/>
          <a:p>
            <a:r>
              <a:rPr lang="en-US" sz="1700" dirty="0"/>
              <a:t>534 clusters of addresses</a:t>
            </a:r>
          </a:p>
          <a:p>
            <a:pPr lvl="1"/>
            <a:r>
              <a:rPr lang="en-US" sz="1400" dirty="0"/>
              <a:t>Found in 310 geographic areas</a:t>
            </a:r>
          </a:p>
          <a:p>
            <a:pPr lvl="1"/>
            <a:r>
              <a:rPr lang="en-US" sz="1400" dirty="0"/>
              <a:t>Clusters determined which geographic areas were included (unlike previous iterations of survey)</a:t>
            </a:r>
          </a:p>
          <a:p>
            <a:pPr lvl="1"/>
            <a:r>
              <a:rPr lang="en-US" sz="1400" dirty="0"/>
              <a:t>There was at least one cluster selected in each state</a:t>
            </a:r>
          </a:p>
          <a:p>
            <a:r>
              <a:rPr lang="en-US" sz="1700" dirty="0"/>
              <a:t>Reason for using clusters within strata: </a:t>
            </a:r>
          </a:p>
          <a:p>
            <a:pPr lvl="1"/>
            <a:r>
              <a:rPr lang="en-US" sz="1400" dirty="0"/>
              <a:t>Large simple random sample of households </a:t>
            </a:r>
          </a:p>
          <a:p>
            <a:pPr lvl="2"/>
            <a:r>
              <a:rPr lang="en-US" sz="1300" dirty="0"/>
              <a:t>“would be prohibitive” </a:t>
            </a:r>
          </a:p>
          <a:p>
            <a:pPr lvl="2"/>
            <a:r>
              <a:rPr lang="en-US" sz="1300" dirty="0"/>
              <a:t>“too dispersed throughout the nation for cost-effective interviewing”</a:t>
            </a:r>
          </a:p>
          <a:p>
            <a:pPr lvl="1"/>
            <a:r>
              <a:rPr lang="en-US" sz="1400" dirty="0"/>
              <a:t>Each month’s clustering sample said to be “nationally representative”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7FB52-8E74-4AC4-AD48-392353F0A563}"/>
              </a:ext>
            </a:extLst>
          </p:cNvPr>
          <p:cNvSpPr txBox="1"/>
          <p:nvPr/>
        </p:nvSpPr>
        <p:spPr>
          <a:xfrm>
            <a:off x="6146797" y="5549920"/>
            <a:ext cx="6045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probability: # of clusters proportional to size of strata to better estimate the variance in larger strata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Difficulties: Figuring out how to sample addresses with an equal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672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BF95-86B6-4D19-B4DC-C2A5A936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A42A0-B4B4-47D0-BAEC-AB41AEE070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Interviewers from Census Bureau</a:t>
            </a:r>
          </a:p>
          <a:p>
            <a:pPr lvl="1"/>
            <a:r>
              <a:rPr lang="en-US" dirty="0"/>
              <a:t>Voluntary Participation</a:t>
            </a:r>
          </a:p>
          <a:p>
            <a:pPr lvl="1"/>
            <a:r>
              <a:rPr lang="en-US" dirty="0"/>
              <a:t>Questions on computer</a:t>
            </a:r>
          </a:p>
          <a:p>
            <a:pPr lvl="2"/>
            <a:r>
              <a:rPr lang="en-US" dirty="0"/>
              <a:t>Questions based on prior answers</a:t>
            </a:r>
          </a:p>
          <a:p>
            <a:r>
              <a:rPr lang="en-US" dirty="0"/>
              <a:t>Initial interview</a:t>
            </a:r>
          </a:p>
          <a:p>
            <a:pPr lvl="1"/>
            <a:r>
              <a:rPr lang="en-US" dirty="0"/>
              <a:t>Face-to-face</a:t>
            </a:r>
          </a:p>
          <a:p>
            <a:pPr lvl="2"/>
            <a:r>
              <a:rPr lang="en-US" dirty="0"/>
              <a:t>By phone if respondent requests, weather is bad, travel distance too far</a:t>
            </a:r>
          </a:p>
          <a:p>
            <a:r>
              <a:rPr lang="en-US" dirty="0"/>
              <a:t>Follow-up</a:t>
            </a:r>
          </a:p>
          <a:p>
            <a:pPr lvl="1"/>
            <a:r>
              <a:rPr lang="en-US" dirty="0"/>
              <a:t>Conducted by phone</a:t>
            </a:r>
          </a:p>
          <a:p>
            <a:pPr lvl="2"/>
            <a:r>
              <a:rPr lang="en-US" dirty="0"/>
              <a:t>34.3% of Sample Adult interviews in 2019 were conducted partially by phone (unclear if initial or follow-up)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50174-51A1-4B43-AF79-A04764FF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557" y="618067"/>
            <a:ext cx="4216400" cy="2810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2331A8-05FB-40CC-8D35-0A39FD5A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3681941"/>
            <a:ext cx="4218047" cy="28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67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FA8E-1489-4766-A5FA-651A01F6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Surveys administered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499D-8AFA-43FC-8B41-2D36D2EC58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Household roster </a:t>
            </a:r>
          </a:p>
          <a:p>
            <a:pPr lvl="1"/>
            <a:r>
              <a:rPr lang="en-US" sz="1800" dirty="0"/>
              <a:t>Who lives in the household and basic demographics</a:t>
            </a:r>
          </a:p>
          <a:p>
            <a:pPr lvl="2"/>
            <a:r>
              <a:rPr lang="en-US" sz="1400" dirty="0"/>
              <a:t>One “sample adult” randomly chosen (age 18+)</a:t>
            </a:r>
          </a:p>
          <a:p>
            <a:pPr lvl="2"/>
            <a:r>
              <a:rPr lang="en-US" sz="1400" dirty="0"/>
              <a:t>One “sample child” randomly chosen (age 17 or younger)</a:t>
            </a:r>
          </a:p>
          <a:p>
            <a:r>
              <a:rPr lang="en-US" sz="2400" dirty="0"/>
              <a:t>Sample Adult / Sample Child</a:t>
            </a:r>
          </a:p>
          <a:p>
            <a:pPr lvl="1"/>
            <a:r>
              <a:rPr lang="en-US" sz="2000" dirty="0"/>
              <a:t>Interview Qs vary somewhat based on age, sex</a:t>
            </a:r>
          </a:p>
          <a:p>
            <a:pPr lvl="1"/>
            <a:r>
              <a:rPr lang="en-US" sz="2000" dirty="0"/>
              <a:t>Sample Adult information </a:t>
            </a:r>
          </a:p>
          <a:p>
            <a:pPr lvl="2"/>
            <a:r>
              <a:rPr lang="en-US" sz="1600" dirty="0"/>
              <a:t>Comes from adult unless physically or mentally unable to do so</a:t>
            </a:r>
          </a:p>
          <a:p>
            <a:pPr lvl="1"/>
            <a:r>
              <a:rPr lang="en-US" sz="2000" dirty="0"/>
              <a:t>Sample Child information </a:t>
            </a:r>
          </a:p>
          <a:p>
            <a:pPr lvl="2"/>
            <a:r>
              <a:rPr lang="en-US" sz="1600" dirty="0"/>
              <a:t>Comes from parent or adult responsible for health care of child. Could be sample adult</a:t>
            </a:r>
          </a:p>
          <a:p>
            <a:pPr lvl="2"/>
            <a:r>
              <a:rPr lang="en-US" sz="1600" dirty="0"/>
              <a:t>Either interview may appear first</a:t>
            </a:r>
          </a:p>
          <a:p>
            <a:pPr lvl="2"/>
            <a:r>
              <a:rPr lang="en-US" sz="1600" dirty="0"/>
              <a:t>Sample Adult can be done if no children in home</a:t>
            </a:r>
          </a:p>
          <a:p>
            <a:r>
              <a:rPr lang="en-US" sz="2000" dirty="0"/>
              <a:t>2019 redesign</a:t>
            </a:r>
          </a:p>
          <a:p>
            <a:pPr lvl="1"/>
            <a:r>
              <a:rPr lang="en-US" sz="1900" dirty="0"/>
              <a:t>Removed Family Interview: </a:t>
            </a:r>
          </a:p>
          <a:p>
            <a:pPr lvl="2"/>
            <a:r>
              <a:rPr lang="en-US" sz="1700" dirty="0"/>
              <a:t>Detailed relationships of family members, information on each family member on various topics like health insurance, employment and earnings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2D7D348-B4CA-42DF-831D-0E646A0DB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6135" y="1825625"/>
            <a:ext cx="5181600" cy="31922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EE49C-961A-4E07-9709-3FF878B91B76}"/>
              </a:ext>
            </a:extLst>
          </p:cNvPr>
          <p:cNvSpPr txBox="1"/>
          <p:nvPr/>
        </p:nvSpPr>
        <p:spPr>
          <a:xfrm>
            <a:off x="6096000" y="5807631"/>
            <a:ext cx="581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Difficulties: How/why to change the survey in 2019 redesign</a:t>
            </a:r>
          </a:p>
        </p:txBody>
      </p:sp>
    </p:spTree>
    <p:extLst>
      <p:ext uri="{BB962C8B-B14F-4D97-AF65-F5344CB8AC3E}">
        <p14:creationId xmlns:p14="http://schemas.microsoft.com/office/powerpoint/2010/main" val="198438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A60-AEF1-4752-932E-B0B587F8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Question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FCF01-2ADA-46BA-BD50-39535A6A5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 of Sample Adult Qs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A6CAB9-8369-490D-9E00-5731F8D62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89033"/>
            <a:ext cx="5157787" cy="35166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810B1-579E-48CB-B1A2-EF3965C4C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Topics of Sample Child Qs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4B8F0F-7F75-4F08-BBBA-7164858287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589033"/>
            <a:ext cx="5183188" cy="2378648"/>
          </a:xfrm>
        </p:spPr>
      </p:pic>
    </p:spTree>
    <p:extLst>
      <p:ext uri="{BB962C8B-B14F-4D97-AF65-F5344CB8AC3E}">
        <p14:creationId xmlns:p14="http://schemas.microsoft.com/office/powerpoint/2010/main" val="182505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B697-6AB4-4B52-A08E-3B825C0C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Question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780DB-63F5-4EF4-95E5-CE5BB25D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9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1303</Words>
  <Application>Microsoft Office PowerPoint</Application>
  <PresentationFormat>Widescreen</PresentationFormat>
  <Paragraphs>184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Exploring the USA’s 2019  National Health Interview Survey</vt:lpstr>
      <vt:lpstr>Roadmap</vt:lpstr>
      <vt:lpstr>National Health Interview Survey</vt:lpstr>
      <vt:lpstr>Survey design: Target population</vt:lpstr>
      <vt:lpstr>Survey design: Sampling</vt:lpstr>
      <vt:lpstr>Data collection</vt:lpstr>
      <vt:lpstr>Surveys administered</vt:lpstr>
      <vt:lpstr>2019 Question Topics</vt:lpstr>
      <vt:lpstr>Future Question Topics</vt:lpstr>
      <vt:lpstr>Sample size, response rates</vt:lpstr>
      <vt:lpstr>Survey weights</vt:lpstr>
      <vt:lpstr>Calculating: Insurance Coverage Rates</vt:lpstr>
      <vt:lpstr>Coverage rates by Age and Income Groups</vt:lpstr>
      <vt:lpstr>Types of Coverage</vt:lpstr>
      <vt:lpstr>Cost of Annual Premiums (Private Insurance)</vt:lpstr>
      <vt:lpstr>PowerPoint Presentation</vt:lpstr>
      <vt:lpstr>Deductibles of Private Health Care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Fouad Yared</dc:creator>
  <cp:lastModifiedBy>Fouad Yared</cp:lastModifiedBy>
  <cp:revision>132</cp:revision>
  <dcterms:created xsi:type="dcterms:W3CDTF">2020-12-02T19:45:50Z</dcterms:created>
  <dcterms:modified xsi:type="dcterms:W3CDTF">2020-12-08T06:12:06Z</dcterms:modified>
</cp:coreProperties>
</file>